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2" d="100"/>
          <a:sy n="62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7E8B6-1E65-4753-8761-C7EC5A31E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553366-79D5-4A1F-B051-D64E01BCC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C4CFD-CCD9-4486-B677-F7EC5655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19710-F358-4D24-9966-F8464542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692B7-6EE2-454E-8C3C-BF1078DA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0645-8F25-4851-ACD3-3B61C411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C6E67-31CC-4522-AC98-30724761A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FF5A9-D58F-4C8C-8516-40E0595D5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EB66B-E7AA-439A-8A8E-4F4719AF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F3A0B-6730-4625-9258-EAC91416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8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6511F-2AED-441F-8135-7D39932A0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C02B6-7109-46F7-85D7-F517AB9E0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8A421-DFFC-4A41-AD2B-0F25B9717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1D207-AC51-428B-A209-9051C12D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65F0B-2A6E-4E62-B609-B1D37CCE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5DD09-412B-4802-BFF6-C6864AF2B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32E5-AE80-40F0-BC4C-650C2B340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D18A6-2516-43FB-B889-B730F5E2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E0AAB-355C-498E-BCFF-67F9F4E8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9E471-02D9-4F6F-97DB-93D641E28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1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17F7-6F6C-4670-A904-6DD88F0D9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EDC64-B2B4-45AF-A4D9-9AE624819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066A1-A8C6-4C7F-A3D2-D86D756E1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E6B8D-1FF1-448C-8A8F-A5BC91EF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7F17F-9C3B-4CE4-BCE7-1F9EE1A9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F6CC-A50D-4D19-AB5E-E5630BCC9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060A-F598-497B-B50B-C32F76DB1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2F822-6052-4049-AC75-F2D7E8CB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A88CC-A5A2-473A-9899-2EBEE773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85FCC-E2BC-4AC7-BF5E-AC207C937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5F4D4-CFAC-42CB-BE0D-2B4B4DC6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5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FB3D-EEDC-49EF-90FC-6E871768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69CAD-21B8-4CD5-B275-119F34663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BD5E5-D2D3-4687-A766-1A03A2392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5032B1-1A25-4275-B020-4F3297D38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5596D7-B332-41D6-A704-3DD04751C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2B4B9C-FF5C-480F-9F4E-97140201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1714B0-5233-4592-9817-B7B9838D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476E59-578D-4B7F-BE81-DAA8538F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02C0-5D00-4C81-BCC8-22E1EB2F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D11A98-94DA-48C7-98AF-5C08337B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B9431-D6CE-455D-8710-A34CE0D8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D6D2B-D9D1-41D7-B3D6-F59180D4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0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FFA91-7B22-4F8B-B0BD-B14D1A33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7B2EA-5EB1-4560-BCBE-D2137856F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A5D0-76E1-47A7-B134-EB0C5BFF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7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DEE19-914F-4540-A724-F5135E8EE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559D8-4E64-46E7-90E2-C8FCE015C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8E2EB-2D27-4407-9F80-1DE99B14E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3256F-020C-448E-AD03-FBCA2BF53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78465-6C9C-4D03-A15F-0481913F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07899-DA0D-40C5-9C19-110D4859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9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8AFE-9AAA-4901-91BB-93E960591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0388A6-CB90-4872-B0CA-3271BA2EE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01C25-8BF5-4FAE-A8A8-F5BB3482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A5C75-A65F-4A2C-AA80-FD184735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1AA14-4681-4ECF-8BCE-2613450C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BED62-52D5-428F-BD2D-00EDF5E52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0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DBF05-18E6-486E-99B4-6B916E54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C608D-B07D-4BD2-9D9C-91B0C162B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232B-B23A-490C-8749-2C4F952B5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0DEA-ACF4-4F56-869A-B86A0F7AA94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E1C7C-64D6-4903-AB6D-CD473A70F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55E44-C2EB-4B66-A831-7740C27AB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C0FB-49A8-4F16-A619-5BC0BA0C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4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175278-7471-4CE6-91DD-0EE66713DAE8}"/>
              </a:ext>
            </a:extLst>
          </p:cNvPr>
          <p:cNvSpPr/>
          <p:nvPr/>
        </p:nvSpPr>
        <p:spPr>
          <a:xfrm>
            <a:off x="0" y="1"/>
            <a:ext cx="12192000" cy="653959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AE3697-8CE8-4D77-BA2E-39E024469491}"/>
              </a:ext>
            </a:extLst>
          </p:cNvPr>
          <p:cNvSpPr txBox="1"/>
          <p:nvPr/>
        </p:nvSpPr>
        <p:spPr>
          <a:xfrm>
            <a:off x="131813" y="65370"/>
            <a:ext cx="789630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GXV3300 Series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58F60C7-0E57-4196-B06A-74CD0B920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258145"/>
              </p:ext>
            </p:extLst>
          </p:nvPr>
        </p:nvGraphicFramePr>
        <p:xfrm>
          <a:off x="117566" y="748903"/>
          <a:ext cx="11956867" cy="6043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295">
                  <a:extLst>
                    <a:ext uri="{9D8B030D-6E8A-4147-A177-3AD203B41FA5}">
                      <a16:colId xmlns:a16="http://schemas.microsoft.com/office/drawing/2014/main" val="1287135628"/>
                    </a:ext>
                  </a:extLst>
                </a:gridCol>
                <a:gridCol w="1845550">
                  <a:extLst>
                    <a:ext uri="{9D8B030D-6E8A-4147-A177-3AD203B41FA5}">
                      <a16:colId xmlns:a16="http://schemas.microsoft.com/office/drawing/2014/main" val="1418845495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701127907"/>
                    </a:ext>
                  </a:extLst>
                </a:gridCol>
                <a:gridCol w="1827546">
                  <a:extLst>
                    <a:ext uri="{9D8B030D-6E8A-4147-A177-3AD203B41FA5}">
                      <a16:colId xmlns:a16="http://schemas.microsoft.com/office/drawing/2014/main" val="386740039"/>
                    </a:ext>
                  </a:extLst>
                </a:gridCol>
                <a:gridCol w="1735810">
                  <a:extLst>
                    <a:ext uri="{9D8B030D-6E8A-4147-A177-3AD203B41FA5}">
                      <a16:colId xmlns:a16="http://schemas.microsoft.com/office/drawing/2014/main" val="1115856781"/>
                    </a:ext>
                  </a:extLst>
                </a:gridCol>
                <a:gridCol w="1906292">
                  <a:extLst>
                    <a:ext uri="{9D8B030D-6E8A-4147-A177-3AD203B41FA5}">
                      <a16:colId xmlns:a16="http://schemas.microsoft.com/office/drawing/2014/main" val="2946781943"/>
                    </a:ext>
                  </a:extLst>
                </a:gridCol>
                <a:gridCol w="1659572">
                  <a:extLst>
                    <a:ext uri="{9D8B030D-6E8A-4147-A177-3AD203B41FA5}">
                      <a16:colId xmlns:a16="http://schemas.microsoft.com/office/drawing/2014/main" val="3446816820"/>
                    </a:ext>
                  </a:extLst>
                </a:gridCol>
              </a:tblGrid>
              <a:tr h="24736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GXV3350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Yealink VP59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GXV3370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Yealink T58V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GXV3380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Yealink T49G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948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Lines/SIP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16 lines with 16 SIP accounts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SIP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lines with 16 SIP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lines with 16 SIP accounts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SIP accounts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62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6-way HD audio conferencing &amp; 3-way video 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6-way audio/video mixed 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7-way HD audio conferencing &amp; 3-way video 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 Audio, 3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7-way HD audio conferencing &amp; 3-way video 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5-way HD audio conferencing &amp; 3-way video capability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71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Display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5” 1280x720 capacitive touch screen (5 points) IPS LCD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8" 1280 x 800 capacitive touch screen (10 points) LCD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7” 1024x600 capacitive touch screen (5 points) TFT LCD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 Inch Capacitive Touch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8” 1200×800 capacitive touch screen (10 points) IPS LCD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8" 1280 x 800 capacitive touch screen (10 points) IPS LCD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5155"/>
                  </a:ext>
                </a:extLst>
              </a:tr>
              <a:tr h="474748">
                <a:tc>
                  <a:txBody>
                    <a:bodyPr/>
                    <a:lstStyle/>
                    <a:p>
                      <a:r>
                        <a:rPr lang="en-US" sz="1000" dirty="0"/>
                        <a:t>Camera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Tiltable</a:t>
                      </a:r>
                      <a:r>
                        <a:rPr lang="en-US" sz="1000" dirty="0"/>
                        <a:t> 1 megapixel CMOS camera with privacy wheel, 720p 30fps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mega-pixel Camera with privacy shutter, 1080p@30fps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Tiltable</a:t>
                      </a:r>
                      <a:r>
                        <a:rPr lang="en-US" sz="1000" dirty="0"/>
                        <a:t> mega-pixel CMOS camera with privacy shutter, 720p 30fps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mega-pixel, plug and play,</a:t>
                      </a:r>
                    </a:p>
                    <a:p>
                      <a:r>
                        <a:rPr lang="en-US" sz="1000"/>
                        <a:t> adjustable, with privacy shutter and LED indicator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Tiltable</a:t>
                      </a:r>
                      <a:r>
                        <a:rPr lang="en-US" sz="1000" dirty="0"/>
                        <a:t> 2 megapixel CMOS camera with privacy shutter, 1080p 30fps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mega-pixel Camera with privacy shutter, 1080p@30fps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258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Audio - 2 omnidirectional microphones, HD</a:t>
                      </a:r>
                    </a:p>
                    <a:p>
                      <a:r>
                        <a:rPr lang="en-US" sz="1000" dirty="0"/>
                        <a:t>handset and speakerphone with support for wideband 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handset, HD 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Audio - HD handset and speakerphone with</a:t>
                      </a:r>
                    </a:p>
                    <a:p>
                      <a:r>
                        <a:rPr lang="en-US" sz="1000" dirty="0"/>
                        <a:t>support for wideband 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handset, HD 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Audio - 2 omnidirectional microphones, HD handset and speakerphone with support for wideband 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HD handset, HD speaker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15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Peripheral 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HDMI-in/out, USB, Micro SD, headset jack, EHS (Plantronics headsets)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HDMI out, 1 x USB 2.0, 1 x USB 3.0, 1 x Security lock port, 2 x headset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HDMI-out, USB, Micro SD, headset jack, EHS (Plantronics headsets)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x USB port, SD, HDMI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HDMI-in/out, USB, Micro SD, headset jack, EHS (Plantronics headsets)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HDMI out, 2 x USB 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922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Bluetooth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integrated Bluetooth 4.2 + EDR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built-in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integrated Bluetooth 4.0 + EDR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Yes, 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4.0+ EDR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integrated Bluetooth 4.2 + EDR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4.0+ EDR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068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Voice Codecs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Wide-band Opus, wide-band G.722, G.711</a:t>
                      </a:r>
                      <a:r>
                        <a:rPr lang="el-GR" sz="1000" dirty="0"/>
                        <a:t>μ/</a:t>
                      </a:r>
                      <a:r>
                        <a:rPr lang="en-US" sz="1000" dirty="0"/>
                        <a:t>a, G.729A/B, G.726-32, </a:t>
                      </a:r>
                      <a:r>
                        <a:rPr lang="en-US" sz="1000" dirty="0" err="1"/>
                        <a:t>iLBC</a:t>
                      </a:r>
                      <a:r>
                        <a:rPr lang="en-US" sz="1000" dirty="0"/>
                        <a:t>, in-band and out-</a:t>
                      </a:r>
                      <a:r>
                        <a:rPr lang="en-US" sz="1000" dirty="0" err="1"/>
                        <a:t>ofband</a:t>
                      </a:r>
                      <a:r>
                        <a:rPr lang="en-US" sz="1000" dirty="0"/>
                        <a:t> DTMF (In audio, RFC2833, SIP INFO), VAD, CNG, AEC, PLC, AJB, AGC,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G.722, G.711(A/μ), G.729AB, G.723, G.726, iLBC, Opus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G.711μ/a, G.722, G.726-32, </a:t>
                      </a:r>
                      <a:r>
                        <a:rPr lang="en-US" sz="1000" dirty="0" err="1"/>
                        <a:t>iLBC</a:t>
                      </a:r>
                      <a:r>
                        <a:rPr lang="en-US" sz="1000" dirty="0"/>
                        <a:t>, Opus, G.729A/B, in band and out of band DTMF (In audio, RFC2833, SIP INFO), VAD, CNG, AEC, PLC, AJB, AGC,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Opus, G.722, G.722.1,</a:t>
                      </a:r>
                    </a:p>
                    <a:p>
                      <a:r>
                        <a:rPr lang="es-ES" sz="1000" dirty="0"/>
                        <a:t>G.722.1C,Opus,G.711 (a/µ), G.723, G.726, G.729AB, </a:t>
                      </a:r>
                      <a:r>
                        <a:rPr lang="es-ES" sz="1000" dirty="0" err="1"/>
                        <a:t>iLBC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G.711µ/a, G.722 (wide-band), G.726-32, </a:t>
                      </a:r>
                      <a:r>
                        <a:rPr lang="en-US" sz="1000" dirty="0" err="1"/>
                        <a:t>iLBC</a:t>
                      </a:r>
                      <a:r>
                        <a:rPr lang="en-US" sz="1000" dirty="0"/>
                        <a:t>, Opus, G.729A/B, in-band and out-of-band DTMF (In audio, RFC2833, SIP INFO), VAD, CNG, AEC, PLC, AJB, AGC,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G.722, G.711(A/</a:t>
                      </a:r>
                      <a:r>
                        <a:rPr lang="el-GR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μ)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G.729AB, G.723, G.726, </a:t>
                      </a:r>
                      <a:r>
                        <a:rPr lang="en-US" sz="1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iLBC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Opus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756331"/>
                  </a:ext>
                </a:extLst>
              </a:tr>
              <a:tr h="221552">
                <a:tc>
                  <a:txBody>
                    <a:bodyPr/>
                    <a:lstStyle/>
                    <a:p>
                      <a:r>
                        <a:rPr lang="en-US" sz="1000" dirty="0"/>
                        <a:t>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Dual switched 10/100/1000 Mbps ports with integrated</a:t>
                      </a:r>
                    </a:p>
                    <a:p>
                      <a:r>
                        <a:rPr lang="en-US" sz="1000" dirty="0"/>
                        <a:t>PoE/PoE+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Dual-band Wi-Fi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Dual-switched auto-sensing 10/100/1000Mbps</a:t>
                      </a:r>
                    </a:p>
                    <a:p>
                      <a:r>
                        <a:rPr lang="en-US" sz="1000" dirty="0"/>
                        <a:t>network 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Two 10/100/1000 Gigabit 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Dual-switched auto-sensing 10/100/1000Mbps network 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10/100/1000Mbps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76400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000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Built-in PoE/PoE+ for power and network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DC 12V/1A or PoE 48V/0.27A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Built-in PoE/PoE+ for power and network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/>
                        <a:t>Built-in PoE/PoE+ for power and network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Built-in PoE/PoE+ for power and network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 100~240V input and DC 12V/2A output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84785"/>
                  </a:ext>
                </a:extLst>
              </a:tr>
              <a:tr h="309966">
                <a:tc>
                  <a:txBody>
                    <a:bodyPr/>
                    <a:lstStyle/>
                    <a:p>
                      <a:r>
                        <a:rPr lang="en-US" sz="1000" dirty="0"/>
                        <a:t>Android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Android 7.0 operating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Android 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Android 7.0 operating system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Android 5.1.1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0" dirty="0"/>
                        <a:t>Android 7.1.1 operating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150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97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768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Nicole</cp:lastModifiedBy>
  <cp:revision>29</cp:revision>
  <dcterms:created xsi:type="dcterms:W3CDTF">2019-03-08T16:43:40Z</dcterms:created>
  <dcterms:modified xsi:type="dcterms:W3CDTF">2020-04-20T20:54:32Z</dcterms:modified>
</cp:coreProperties>
</file>